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Dynapuff Bold" panose="020B0604020202020204" charset="0"/>
      <p:regular r:id="rId11"/>
    </p:embeddedFont>
    <p:embeddedFont>
      <p:font typeface="Dynapuff Semi-Bold" panose="020B0604020202020204" charset="0"/>
      <p:regular r:id="rId12"/>
    </p:embeddedFont>
    <p:embeddedFont>
      <p:font typeface="Milk Tea Font TH" panose="020B0604020202020204" charset="-3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7A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49102" y="4810151"/>
            <a:ext cx="15884742" cy="7930499"/>
          </a:xfrm>
          <a:custGeom>
            <a:avLst/>
            <a:gdLst/>
            <a:ahLst/>
            <a:cxnLst/>
            <a:rect l="l" t="t" r="r" b="b"/>
            <a:pathLst>
              <a:path w="15884742" h="7930499">
                <a:moveTo>
                  <a:pt x="0" y="0"/>
                </a:moveTo>
                <a:lnTo>
                  <a:pt x="15884743" y="0"/>
                </a:lnTo>
                <a:lnTo>
                  <a:pt x="15884743" y="7930500"/>
                </a:lnTo>
                <a:lnTo>
                  <a:pt x="0" y="793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3186287" y="7625124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12953696" y="0"/>
                </a:moveTo>
                <a:lnTo>
                  <a:pt x="0" y="0"/>
                </a:lnTo>
                <a:lnTo>
                  <a:pt x="0" y="6467166"/>
                </a:lnTo>
                <a:lnTo>
                  <a:pt x="12953696" y="6467166"/>
                </a:lnTo>
                <a:lnTo>
                  <a:pt x="129536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225374" flipH="1">
            <a:off x="15374978" y="-415221"/>
            <a:ext cx="3287577" cy="5656046"/>
          </a:xfrm>
          <a:custGeom>
            <a:avLst/>
            <a:gdLst/>
            <a:ahLst/>
            <a:cxnLst/>
            <a:rect l="l" t="t" r="r" b="b"/>
            <a:pathLst>
              <a:path w="3287577" h="5656046">
                <a:moveTo>
                  <a:pt x="3287577" y="0"/>
                </a:moveTo>
                <a:lnTo>
                  <a:pt x="0" y="0"/>
                </a:lnTo>
                <a:lnTo>
                  <a:pt x="0" y="5656046"/>
                </a:lnTo>
                <a:lnTo>
                  <a:pt x="3287577" y="5656046"/>
                </a:lnTo>
                <a:lnTo>
                  <a:pt x="328757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339387">
            <a:off x="128506" y="464963"/>
            <a:ext cx="3706445" cy="6376680"/>
          </a:xfrm>
          <a:custGeom>
            <a:avLst/>
            <a:gdLst/>
            <a:ahLst/>
            <a:cxnLst/>
            <a:rect l="l" t="t" r="r" b="b"/>
            <a:pathLst>
              <a:path w="3706445" h="6376680">
                <a:moveTo>
                  <a:pt x="0" y="0"/>
                </a:moveTo>
                <a:lnTo>
                  <a:pt x="3706445" y="0"/>
                </a:lnTo>
                <a:lnTo>
                  <a:pt x="3706445" y="6376680"/>
                </a:lnTo>
                <a:lnTo>
                  <a:pt x="0" y="63766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476731" y="3658336"/>
            <a:ext cx="10811269" cy="2675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23"/>
              </a:lnSpc>
            </a:pPr>
            <a:r>
              <a:rPr lang="en-US" sz="11655" b="1">
                <a:solidFill>
                  <a:srgbClr val="FFFFFF"/>
                </a:solidFill>
                <a:latin typeface="Dynapuff Semi-Bold"/>
                <a:ea typeface="Dynapuff Semi-Bold"/>
                <a:cs typeface="Dynapuff Semi-Bold"/>
                <a:sym typeface="Dynapuff Semi-Bold"/>
              </a:rPr>
              <a:t>Website Adopsi Kucing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76731" y="6710790"/>
            <a:ext cx="6485954" cy="59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84"/>
              </a:lnSpc>
            </a:pPr>
            <a:r>
              <a:rPr lang="en-US" sz="4054" spc="-125">
                <a:solidFill>
                  <a:srgbClr val="FFFFFF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Joyce  NPM : 221510056</a:t>
            </a:r>
          </a:p>
        </p:txBody>
      </p:sp>
      <p:sp>
        <p:nvSpPr>
          <p:cNvPr id="8" name="Freeform 8"/>
          <p:cNvSpPr/>
          <p:nvPr/>
        </p:nvSpPr>
        <p:spPr>
          <a:xfrm>
            <a:off x="371475" y="2812417"/>
            <a:ext cx="6548860" cy="7625441"/>
          </a:xfrm>
          <a:custGeom>
            <a:avLst/>
            <a:gdLst/>
            <a:ahLst/>
            <a:cxnLst/>
            <a:rect l="l" t="t" r="r" b="b"/>
            <a:pathLst>
              <a:path w="6548860" h="7625441">
                <a:moveTo>
                  <a:pt x="0" y="0"/>
                </a:moveTo>
                <a:lnTo>
                  <a:pt x="6548860" y="0"/>
                </a:lnTo>
                <a:lnTo>
                  <a:pt x="6548860" y="7625441"/>
                </a:lnTo>
                <a:lnTo>
                  <a:pt x="0" y="76254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98" b="-198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7A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04247" y="7724460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0" y="0"/>
                </a:moveTo>
                <a:lnTo>
                  <a:pt x="12953696" y="0"/>
                </a:lnTo>
                <a:lnTo>
                  <a:pt x="12953696" y="6467167"/>
                </a:lnTo>
                <a:lnTo>
                  <a:pt x="0" y="64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2319860" y="6923670"/>
            <a:ext cx="0" cy="1753771"/>
          </a:xfrm>
          <a:prstGeom prst="line">
            <a:avLst/>
          </a:prstGeom>
          <a:ln w="38100" cap="rnd">
            <a:solidFill>
              <a:srgbClr val="C47AA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V="1">
            <a:off x="14614353" y="6923670"/>
            <a:ext cx="0" cy="1753771"/>
          </a:xfrm>
          <a:prstGeom prst="line">
            <a:avLst/>
          </a:prstGeom>
          <a:ln w="38100" cap="rnd">
            <a:solidFill>
              <a:srgbClr val="C47AA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-633836" y="7538123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0" y="0"/>
                </a:moveTo>
                <a:lnTo>
                  <a:pt x="12953696" y="0"/>
                </a:lnTo>
                <a:lnTo>
                  <a:pt x="12953696" y="6467167"/>
                </a:lnTo>
                <a:lnTo>
                  <a:pt x="0" y="64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7646847" y="8314953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0" y="0"/>
                </a:moveTo>
                <a:lnTo>
                  <a:pt x="12953696" y="0"/>
                </a:lnTo>
                <a:lnTo>
                  <a:pt x="12953696" y="6467167"/>
                </a:lnTo>
                <a:lnTo>
                  <a:pt x="0" y="64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169999" y="1889028"/>
            <a:ext cx="8427836" cy="9364262"/>
          </a:xfrm>
          <a:custGeom>
            <a:avLst/>
            <a:gdLst/>
            <a:ahLst/>
            <a:cxnLst/>
            <a:rect l="l" t="t" r="r" b="b"/>
            <a:pathLst>
              <a:path w="8427836" h="9364262">
                <a:moveTo>
                  <a:pt x="0" y="0"/>
                </a:moveTo>
                <a:lnTo>
                  <a:pt x="8427836" y="0"/>
                </a:lnTo>
                <a:lnTo>
                  <a:pt x="8427836" y="9364262"/>
                </a:lnTo>
                <a:lnTo>
                  <a:pt x="0" y="9364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719682" y="3895054"/>
            <a:ext cx="1571731" cy="2704053"/>
          </a:xfrm>
          <a:custGeom>
            <a:avLst/>
            <a:gdLst/>
            <a:ahLst/>
            <a:cxnLst/>
            <a:rect l="l" t="t" r="r" b="b"/>
            <a:pathLst>
              <a:path w="1571731" h="2704053">
                <a:moveTo>
                  <a:pt x="0" y="0"/>
                </a:moveTo>
                <a:lnTo>
                  <a:pt x="1571731" y="0"/>
                </a:lnTo>
                <a:lnTo>
                  <a:pt x="1571731" y="2704052"/>
                </a:lnTo>
                <a:lnTo>
                  <a:pt x="0" y="27040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345817" y="2303760"/>
            <a:ext cx="1571731" cy="2704053"/>
          </a:xfrm>
          <a:custGeom>
            <a:avLst/>
            <a:gdLst/>
            <a:ahLst/>
            <a:cxnLst/>
            <a:rect l="l" t="t" r="r" b="b"/>
            <a:pathLst>
              <a:path w="1571731" h="2704053">
                <a:moveTo>
                  <a:pt x="1571731" y="0"/>
                </a:moveTo>
                <a:lnTo>
                  <a:pt x="0" y="0"/>
                </a:lnTo>
                <a:lnTo>
                  <a:pt x="0" y="2704053"/>
                </a:lnTo>
                <a:lnTo>
                  <a:pt x="1571731" y="2704053"/>
                </a:lnTo>
                <a:lnTo>
                  <a:pt x="15717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451443" y="2939506"/>
            <a:ext cx="7605657" cy="71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 b="1">
                <a:solidFill>
                  <a:srgbClr val="FFFFFF"/>
                </a:solidFill>
                <a:latin typeface="Dynapuff Semi-Bold"/>
                <a:ea typeface="Dynapuff Semi-Bold"/>
                <a:cs typeface="Dynapuff Semi-Bold"/>
                <a:sym typeface="Dynapuff Semi-Bold"/>
              </a:rPr>
              <a:t>IDE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51443" y="3904579"/>
            <a:ext cx="7393301" cy="3314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65"/>
              </a:lnSpc>
            </a:pPr>
            <a:r>
              <a:rPr lang="en-US" sz="3699" spc="-114">
                <a:solidFill>
                  <a:srgbClr val="FFFFFF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Ide website ini muncul karena banyak kucing terlantar yang butuh rumah, sementara banyak orang ingin mengadopsi tapi bingung caranya. Dibanding jual beli kucing, adopsi punya nilai sosial dan lebih manusiawi.</a:t>
            </a:r>
          </a:p>
        </p:txBody>
      </p:sp>
      <p:sp>
        <p:nvSpPr>
          <p:cNvPr id="12" name="AutoShape 12"/>
          <p:cNvSpPr/>
          <p:nvPr/>
        </p:nvSpPr>
        <p:spPr>
          <a:xfrm>
            <a:off x="5897880" y="5143500"/>
            <a:ext cx="6492240" cy="0"/>
          </a:xfrm>
          <a:prstGeom prst="line">
            <a:avLst/>
          </a:prstGeom>
          <a:ln w="38100" cap="flat">
            <a:solidFill>
              <a:srgbClr val="C47AA4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7A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210130" y="8473592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12953696" y="6467166"/>
                </a:moveTo>
                <a:lnTo>
                  <a:pt x="0" y="6467166"/>
                </a:lnTo>
                <a:lnTo>
                  <a:pt x="0" y="0"/>
                </a:lnTo>
                <a:lnTo>
                  <a:pt x="12953696" y="0"/>
                </a:lnTo>
                <a:lnTo>
                  <a:pt x="12953696" y="64671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041869" y="7121565"/>
            <a:ext cx="1571731" cy="2704053"/>
          </a:xfrm>
          <a:custGeom>
            <a:avLst/>
            <a:gdLst/>
            <a:ahLst/>
            <a:cxnLst/>
            <a:rect l="l" t="t" r="r" b="b"/>
            <a:pathLst>
              <a:path w="1571731" h="2704053">
                <a:moveTo>
                  <a:pt x="0" y="0"/>
                </a:moveTo>
                <a:lnTo>
                  <a:pt x="1571731" y="0"/>
                </a:lnTo>
                <a:lnTo>
                  <a:pt x="1571731" y="2704053"/>
                </a:lnTo>
                <a:lnTo>
                  <a:pt x="0" y="2704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9661295" y="8069647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12953696" y="6467167"/>
                </a:moveTo>
                <a:lnTo>
                  <a:pt x="0" y="6467167"/>
                </a:lnTo>
                <a:lnTo>
                  <a:pt x="0" y="0"/>
                </a:lnTo>
                <a:lnTo>
                  <a:pt x="12953696" y="0"/>
                </a:lnTo>
                <a:lnTo>
                  <a:pt x="12953696" y="646716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591623" y="1926970"/>
            <a:ext cx="1589936" cy="2735374"/>
          </a:xfrm>
          <a:custGeom>
            <a:avLst/>
            <a:gdLst/>
            <a:ahLst/>
            <a:cxnLst/>
            <a:rect l="l" t="t" r="r" b="b"/>
            <a:pathLst>
              <a:path w="1589936" h="2735374">
                <a:moveTo>
                  <a:pt x="0" y="0"/>
                </a:moveTo>
                <a:lnTo>
                  <a:pt x="1589936" y="0"/>
                </a:lnTo>
                <a:lnTo>
                  <a:pt x="1589936" y="2735374"/>
                </a:lnTo>
                <a:lnTo>
                  <a:pt x="0" y="27353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37E1330-1173-49A2-986E-CFB68409CE51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581400" y="190500"/>
            <a:ext cx="11430000" cy="100965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7A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8214949" y="8724122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12953696" y="6467166"/>
                </a:moveTo>
                <a:lnTo>
                  <a:pt x="0" y="6467166"/>
                </a:lnTo>
                <a:lnTo>
                  <a:pt x="0" y="0"/>
                </a:lnTo>
                <a:lnTo>
                  <a:pt x="12953696" y="0"/>
                </a:lnTo>
                <a:lnTo>
                  <a:pt x="12953696" y="64671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-1868510" y="8724122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12953695" y="6467166"/>
                </a:moveTo>
                <a:lnTo>
                  <a:pt x="0" y="6467166"/>
                </a:lnTo>
                <a:lnTo>
                  <a:pt x="0" y="0"/>
                </a:lnTo>
                <a:lnTo>
                  <a:pt x="12953695" y="0"/>
                </a:lnTo>
                <a:lnTo>
                  <a:pt x="12953695" y="64671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0" y="6771497"/>
            <a:ext cx="1526993" cy="2627085"/>
          </a:xfrm>
          <a:custGeom>
            <a:avLst/>
            <a:gdLst/>
            <a:ahLst/>
            <a:cxnLst/>
            <a:rect l="l" t="t" r="r" b="b"/>
            <a:pathLst>
              <a:path w="1526993" h="2627085">
                <a:moveTo>
                  <a:pt x="1526993" y="0"/>
                </a:moveTo>
                <a:lnTo>
                  <a:pt x="0" y="0"/>
                </a:lnTo>
                <a:lnTo>
                  <a:pt x="0" y="2627085"/>
                </a:lnTo>
                <a:lnTo>
                  <a:pt x="1526993" y="2627085"/>
                </a:lnTo>
                <a:lnTo>
                  <a:pt x="15269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012188" y="3362481"/>
            <a:ext cx="3168029" cy="4396925"/>
            <a:chOff x="0" y="0"/>
            <a:chExt cx="834378" cy="11580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4378" cy="1158038"/>
            </a:xfrm>
            <a:custGeom>
              <a:avLst/>
              <a:gdLst/>
              <a:ahLst/>
              <a:cxnLst/>
              <a:rect l="l" t="t" r="r" b="b"/>
              <a:pathLst>
                <a:path w="834378" h="1158038">
                  <a:moveTo>
                    <a:pt x="78201" y="0"/>
                  </a:moveTo>
                  <a:lnTo>
                    <a:pt x="756177" y="0"/>
                  </a:lnTo>
                  <a:cubicBezTo>
                    <a:pt x="799366" y="0"/>
                    <a:pt x="834378" y="35012"/>
                    <a:pt x="834378" y="78201"/>
                  </a:cubicBezTo>
                  <a:lnTo>
                    <a:pt x="834378" y="1079837"/>
                  </a:lnTo>
                  <a:cubicBezTo>
                    <a:pt x="834378" y="1123026"/>
                    <a:pt x="799366" y="1158038"/>
                    <a:pt x="756177" y="1158038"/>
                  </a:cubicBezTo>
                  <a:lnTo>
                    <a:pt x="78201" y="1158038"/>
                  </a:lnTo>
                  <a:cubicBezTo>
                    <a:pt x="35012" y="1158038"/>
                    <a:pt x="0" y="1123026"/>
                    <a:pt x="0" y="1079837"/>
                  </a:cubicBezTo>
                  <a:lnTo>
                    <a:pt x="0" y="78201"/>
                  </a:lnTo>
                  <a:cubicBezTo>
                    <a:pt x="0" y="35012"/>
                    <a:pt x="35012" y="0"/>
                    <a:pt x="7820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34378" cy="1177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710720" y="3362481"/>
            <a:ext cx="3168029" cy="4396925"/>
            <a:chOff x="0" y="0"/>
            <a:chExt cx="834378" cy="11580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34378" cy="1158038"/>
            </a:xfrm>
            <a:custGeom>
              <a:avLst/>
              <a:gdLst/>
              <a:ahLst/>
              <a:cxnLst/>
              <a:rect l="l" t="t" r="r" b="b"/>
              <a:pathLst>
                <a:path w="834378" h="1158038">
                  <a:moveTo>
                    <a:pt x="78201" y="0"/>
                  </a:moveTo>
                  <a:lnTo>
                    <a:pt x="756177" y="0"/>
                  </a:lnTo>
                  <a:cubicBezTo>
                    <a:pt x="799366" y="0"/>
                    <a:pt x="834378" y="35012"/>
                    <a:pt x="834378" y="78201"/>
                  </a:cubicBezTo>
                  <a:lnTo>
                    <a:pt x="834378" y="1079837"/>
                  </a:lnTo>
                  <a:cubicBezTo>
                    <a:pt x="834378" y="1123026"/>
                    <a:pt x="799366" y="1158038"/>
                    <a:pt x="756177" y="1158038"/>
                  </a:cubicBezTo>
                  <a:lnTo>
                    <a:pt x="78201" y="1158038"/>
                  </a:lnTo>
                  <a:cubicBezTo>
                    <a:pt x="35012" y="1158038"/>
                    <a:pt x="0" y="1123026"/>
                    <a:pt x="0" y="1079837"/>
                  </a:cubicBezTo>
                  <a:lnTo>
                    <a:pt x="0" y="78201"/>
                  </a:lnTo>
                  <a:cubicBezTo>
                    <a:pt x="0" y="35012"/>
                    <a:pt x="35012" y="0"/>
                    <a:pt x="7820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834378" cy="1177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09251" y="3362481"/>
            <a:ext cx="3168029" cy="4396925"/>
            <a:chOff x="0" y="0"/>
            <a:chExt cx="834378" cy="11580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34378" cy="1158038"/>
            </a:xfrm>
            <a:custGeom>
              <a:avLst/>
              <a:gdLst/>
              <a:ahLst/>
              <a:cxnLst/>
              <a:rect l="l" t="t" r="r" b="b"/>
              <a:pathLst>
                <a:path w="834378" h="1158038">
                  <a:moveTo>
                    <a:pt x="78201" y="0"/>
                  </a:moveTo>
                  <a:lnTo>
                    <a:pt x="756177" y="0"/>
                  </a:lnTo>
                  <a:cubicBezTo>
                    <a:pt x="799366" y="0"/>
                    <a:pt x="834378" y="35012"/>
                    <a:pt x="834378" y="78201"/>
                  </a:cubicBezTo>
                  <a:lnTo>
                    <a:pt x="834378" y="1079837"/>
                  </a:lnTo>
                  <a:cubicBezTo>
                    <a:pt x="834378" y="1123026"/>
                    <a:pt x="799366" y="1158038"/>
                    <a:pt x="756177" y="1158038"/>
                  </a:cubicBezTo>
                  <a:lnTo>
                    <a:pt x="78201" y="1158038"/>
                  </a:lnTo>
                  <a:cubicBezTo>
                    <a:pt x="35012" y="1158038"/>
                    <a:pt x="0" y="1123026"/>
                    <a:pt x="0" y="1079837"/>
                  </a:cubicBezTo>
                  <a:lnTo>
                    <a:pt x="0" y="78201"/>
                  </a:lnTo>
                  <a:cubicBezTo>
                    <a:pt x="0" y="35012"/>
                    <a:pt x="35012" y="0"/>
                    <a:pt x="7820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834378" cy="1177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7259300" y="3183290"/>
            <a:ext cx="1382011" cy="2377654"/>
          </a:xfrm>
          <a:custGeom>
            <a:avLst/>
            <a:gdLst/>
            <a:ahLst/>
            <a:cxnLst/>
            <a:rect l="l" t="t" r="r" b="b"/>
            <a:pathLst>
              <a:path w="1382011" h="2377654">
                <a:moveTo>
                  <a:pt x="0" y="0"/>
                </a:moveTo>
                <a:lnTo>
                  <a:pt x="1382011" y="0"/>
                </a:lnTo>
                <a:lnTo>
                  <a:pt x="1382011" y="2377654"/>
                </a:lnTo>
                <a:lnTo>
                  <a:pt x="0" y="23776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3107783" y="3362481"/>
            <a:ext cx="3168029" cy="4396925"/>
            <a:chOff x="0" y="0"/>
            <a:chExt cx="834378" cy="11580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34378" cy="1158038"/>
            </a:xfrm>
            <a:custGeom>
              <a:avLst/>
              <a:gdLst/>
              <a:ahLst/>
              <a:cxnLst/>
              <a:rect l="l" t="t" r="r" b="b"/>
              <a:pathLst>
                <a:path w="834378" h="1158038">
                  <a:moveTo>
                    <a:pt x="78201" y="0"/>
                  </a:moveTo>
                  <a:lnTo>
                    <a:pt x="756177" y="0"/>
                  </a:lnTo>
                  <a:cubicBezTo>
                    <a:pt x="799366" y="0"/>
                    <a:pt x="834378" y="35012"/>
                    <a:pt x="834378" y="78201"/>
                  </a:cubicBezTo>
                  <a:lnTo>
                    <a:pt x="834378" y="1079837"/>
                  </a:lnTo>
                  <a:cubicBezTo>
                    <a:pt x="834378" y="1123026"/>
                    <a:pt x="799366" y="1158038"/>
                    <a:pt x="756177" y="1158038"/>
                  </a:cubicBezTo>
                  <a:lnTo>
                    <a:pt x="78201" y="1158038"/>
                  </a:lnTo>
                  <a:cubicBezTo>
                    <a:pt x="35012" y="1158038"/>
                    <a:pt x="0" y="1123026"/>
                    <a:pt x="0" y="1079837"/>
                  </a:cubicBezTo>
                  <a:lnTo>
                    <a:pt x="0" y="78201"/>
                  </a:lnTo>
                  <a:cubicBezTo>
                    <a:pt x="0" y="35012"/>
                    <a:pt x="35012" y="0"/>
                    <a:pt x="7820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834378" cy="1177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74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341171" y="2057992"/>
            <a:ext cx="7605657" cy="859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05"/>
              </a:lnSpc>
            </a:pPr>
            <a:r>
              <a:rPr lang="en-US" sz="7099" b="1">
                <a:solidFill>
                  <a:srgbClr val="FFFFFF"/>
                </a:solidFill>
                <a:latin typeface="Dynapuff Semi-Bold"/>
                <a:ea typeface="Dynapuff Semi-Bold"/>
                <a:cs typeface="Dynapuff Semi-Bold"/>
                <a:sym typeface="Dynapuff Semi-Bold"/>
              </a:rPr>
              <a:t>SWOT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45674" y="3714031"/>
            <a:ext cx="2101058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60"/>
              </a:lnSpc>
            </a:pPr>
            <a:r>
              <a:rPr lang="en-US" sz="2000" b="1" spc="-62">
                <a:solidFill>
                  <a:srgbClr val="000000"/>
                </a:solidFill>
                <a:latin typeface="Dynapuff Bold"/>
                <a:ea typeface="Dynapuff Bold"/>
                <a:cs typeface="Dynapuff Bold"/>
                <a:sym typeface="Dynapuff Bold"/>
              </a:rPr>
              <a:t>STRENGHTS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51607" y="4397827"/>
            <a:ext cx="2982838" cy="3222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Memberikan solusi nyata untuk menghubungkan adopter dengan penyedia kucing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Mendorong edukasi dan kesadaran tentang pentingnya adopsi hewan.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Berbasis web, mudah diakses kapan saja dan dari mana saja.</a:t>
            </a:r>
          </a:p>
          <a:p>
            <a:pPr algn="just">
              <a:lnSpc>
                <a:spcPts val="1956"/>
              </a:lnSpc>
            </a:pPr>
            <a:endParaRPr lang="en-US" sz="1899" spc="-34">
              <a:solidFill>
                <a:srgbClr val="000000"/>
              </a:solidFill>
              <a:latin typeface="Milk Tea Font TH"/>
              <a:ea typeface="Milk Tea Font TH"/>
              <a:cs typeface="Milk Tea Font TH"/>
              <a:sym typeface="Milk Tea Font TH"/>
            </a:endParaRPr>
          </a:p>
          <a:p>
            <a:pPr algn="just">
              <a:lnSpc>
                <a:spcPts val="1956"/>
              </a:lnSpc>
            </a:pPr>
            <a:endParaRPr lang="en-US" sz="1899" spc="-34">
              <a:solidFill>
                <a:srgbClr val="000000"/>
              </a:solidFill>
              <a:latin typeface="Milk Tea Font TH"/>
              <a:ea typeface="Milk Tea Font TH"/>
              <a:cs typeface="Milk Tea Font TH"/>
              <a:sym typeface="Milk Tea Font TH"/>
            </a:endParaRPr>
          </a:p>
          <a:p>
            <a:pPr algn="just">
              <a:lnSpc>
                <a:spcPts val="1956"/>
              </a:lnSpc>
            </a:pPr>
            <a:endParaRPr lang="en-US" sz="1899" spc="-34">
              <a:solidFill>
                <a:srgbClr val="000000"/>
              </a:solidFill>
              <a:latin typeface="Milk Tea Font TH"/>
              <a:ea typeface="Milk Tea Font TH"/>
              <a:cs typeface="Milk Tea Font TH"/>
              <a:sym typeface="Milk Tea Font TH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6113892" y="3714031"/>
            <a:ext cx="2101058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60"/>
              </a:lnSpc>
            </a:pPr>
            <a:r>
              <a:rPr lang="en-US" sz="2000" b="1" spc="-62">
                <a:solidFill>
                  <a:srgbClr val="000000"/>
                </a:solidFill>
                <a:latin typeface="Dynapuff Bold"/>
                <a:ea typeface="Dynapuff Bold"/>
                <a:cs typeface="Dynapuff Bold"/>
                <a:sym typeface="Dynapuff Bold"/>
              </a:rPr>
              <a:t>WEAKNESSES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749735" y="4461517"/>
            <a:ext cx="3032849" cy="1736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Sulit untuk mendapat pemasukan langsung dari layanan adopsi.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Keamanan dan validasi adopter masih menjadi tantangan.</a:t>
            </a:r>
          </a:p>
          <a:p>
            <a:pPr algn="just">
              <a:lnSpc>
                <a:spcPts val="1956"/>
              </a:lnSpc>
            </a:pPr>
            <a:endParaRPr lang="en-US" sz="1899" spc="-34">
              <a:solidFill>
                <a:srgbClr val="000000"/>
              </a:solidFill>
              <a:latin typeface="Milk Tea Font TH"/>
              <a:ea typeface="Milk Tea Font TH"/>
              <a:cs typeface="Milk Tea Font TH"/>
              <a:sym typeface="Milk Tea Font TH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025650" y="3714031"/>
            <a:ext cx="2101058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60"/>
              </a:lnSpc>
            </a:pPr>
            <a:r>
              <a:rPr lang="en-US" sz="2000" b="1" spc="-62">
                <a:solidFill>
                  <a:srgbClr val="000000"/>
                </a:solidFill>
                <a:latin typeface="Dynapuff Bold"/>
                <a:ea typeface="Dynapuff Bold"/>
                <a:cs typeface="Dynapuff Bold"/>
                <a:sym typeface="Dynapuff Bold"/>
              </a:rPr>
              <a:t>OPPORTUNITIES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35974" y="4451992"/>
            <a:ext cx="2873373" cy="297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Meningkatnya kepedulian masyarakat terhadap adopsi hewan.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Potensi kerja sama dengan komunitas pecinta hewan, vet, atau shelter lokal.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Bisa dikembangkan fitur edukasi, donasi, atau marketplace produk hewan.</a:t>
            </a:r>
          </a:p>
          <a:p>
            <a:pPr algn="just">
              <a:lnSpc>
                <a:spcPts val="1956"/>
              </a:lnSpc>
            </a:pPr>
            <a:endParaRPr lang="en-US" sz="1899" spc="-34">
              <a:solidFill>
                <a:srgbClr val="000000"/>
              </a:solidFill>
              <a:latin typeface="Milk Tea Font TH"/>
              <a:ea typeface="Milk Tea Font TH"/>
              <a:cs typeface="Milk Tea Font TH"/>
              <a:sym typeface="Milk Tea Font TH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3644080" y="3714031"/>
            <a:ext cx="2101058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60"/>
              </a:lnSpc>
            </a:pPr>
            <a:r>
              <a:rPr lang="en-US" sz="2000" b="1" spc="-62">
                <a:solidFill>
                  <a:srgbClr val="000000"/>
                </a:solidFill>
                <a:latin typeface="Dynapuff Bold"/>
                <a:ea typeface="Dynapuff Bold"/>
                <a:cs typeface="Dynapuff Bold"/>
                <a:sym typeface="Dynapuff Bold"/>
              </a:rPr>
              <a:t>THREATS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253555" y="4461517"/>
            <a:ext cx="2847720" cy="297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Kurangnya kepercayaan pengguna baru terhadap adopsi online.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Risiko penipuan atau penyalahgunaan fitur oleh oknum tidak bertanggung jawab.</a:t>
            </a:r>
          </a:p>
          <a:p>
            <a:pPr marL="410208" lvl="1" indent="-205104" algn="just">
              <a:lnSpc>
                <a:spcPts val="1956"/>
              </a:lnSpc>
              <a:buFont typeface="Arial"/>
              <a:buChar char="•"/>
            </a:pPr>
            <a:r>
              <a:rPr lang="en-US" sz="1899" spc="-34">
                <a:solidFill>
                  <a:srgbClr val="000000"/>
                </a:solidFill>
                <a:latin typeface="Milk Tea Font TH"/>
                <a:ea typeface="Milk Tea Font TH"/>
                <a:cs typeface="Milk Tea Font TH"/>
                <a:sym typeface="Milk Tea Font TH"/>
              </a:rPr>
              <a:t>Kurangnya kepercayaan pengguna baru terhadap adopsi online.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7A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8051780" y="6160468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0" y="6467166"/>
                </a:moveTo>
                <a:lnTo>
                  <a:pt x="12953695" y="6467166"/>
                </a:lnTo>
                <a:lnTo>
                  <a:pt x="12953695" y="0"/>
                </a:lnTo>
                <a:lnTo>
                  <a:pt x="0" y="0"/>
                </a:lnTo>
                <a:lnTo>
                  <a:pt x="0" y="64671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V="1">
            <a:off x="-1952410" y="8207003"/>
            <a:ext cx="12953696" cy="6467166"/>
          </a:xfrm>
          <a:custGeom>
            <a:avLst/>
            <a:gdLst/>
            <a:ahLst/>
            <a:cxnLst/>
            <a:rect l="l" t="t" r="r" b="b"/>
            <a:pathLst>
              <a:path w="12953696" h="6467166">
                <a:moveTo>
                  <a:pt x="0" y="6467166"/>
                </a:moveTo>
                <a:lnTo>
                  <a:pt x="12953696" y="6467166"/>
                </a:lnTo>
                <a:lnTo>
                  <a:pt x="12953696" y="0"/>
                </a:lnTo>
                <a:lnTo>
                  <a:pt x="0" y="0"/>
                </a:lnTo>
                <a:lnTo>
                  <a:pt x="0" y="646716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3664403"/>
            <a:ext cx="9109476" cy="454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7057"/>
              </a:lnSpc>
            </a:pPr>
            <a:r>
              <a:rPr lang="en-US" sz="19833" b="1">
                <a:solidFill>
                  <a:srgbClr val="FFFFFF"/>
                </a:solidFill>
                <a:latin typeface="Dynapuff Semi-Bold"/>
                <a:ea typeface="Dynapuff Semi-Bold"/>
                <a:cs typeface="Dynapuff Semi-Bold"/>
                <a:sym typeface="Dynapuff Semi-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6998345" y="6160468"/>
            <a:ext cx="1800615" cy="3097832"/>
          </a:xfrm>
          <a:custGeom>
            <a:avLst/>
            <a:gdLst/>
            <a:ahLst/>
            <a:cxnLst/>
            <a:rect l="l" t="t" r="r" b="b"/>
            <a:pathLst>
              <a:path w="1800615" h="3097832">
                <a:moveTo>
                  <a:pt x="1800615" y="0"/>
                </a:moveTo>
                <a:lnTo>
                  <a:pt x="0" y="0"/>
                </a:lnTo>
                <a:lnTo>
                  <a:pt x="0" y="3097832"/>
                </a:lnTo>
                <a:lnTo>
                  <a:pt x="1800615" y="3097832"/>
                </a:lnTo>
                <a:lnTo>
                  <a:pt x="180061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9144000" y="1983524"/>
            <a:ext cx="1595264" cy="2744540"/>
          </a:xfrm>
          <a:custGeom>
            <a:avLst/>
            <a:gdLst/>
            <a:ahLst/>
            <a:cxnLst/>
            <a:rect l="l" t="t" r="r" b="b"/>
            <a:pathLst>
              <a:path w="1595264" h="2744540">
                <a:moveTo>
                  <a:pt x="0" y="0"/>
                </a:moveTo>
                <a:lnTo>
                  <a:pt x="1595264" y="0"/>
                </a:lnTo>
                <a:lnTo>
                  <a:pt x="1595264" y="2744540"/>
                </a:lnTo>
                <a:lnTo>
                  <a:pt x="0" y="2744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156</Words>
  <Application>Microsoft Office PowerPoint</Application>
  <PresentationFormat>Custom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Dynapuff Semi-Bold</vt:lpstr>
      <vt:lpstr>Dynapuff Bold</vt:lpstr>
      <vt:lpstr>Arial</vt:lpstr>
      <vt:lpstr>Milk Tea Font 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Adopsi Kucing</dc:title>
  <cp:lastModifiedBy>Joyce</cp:lastModifiedBy>
  <cp:revision>2</cp:revision>
  <dcterms:created xsi:type="dcterms:W3CDTF">2006-08-16T00:00:00Z</dcterms:created>
  <dcterms:modified xsi:type="dcterms:W3CDTF">2025-04-21T14:04:28Z</dcterms:modified>
  <dc:identifier>DAGlLQ1UPTY</dc:identifier>
</cp:coreProperties>
</file>

<file path=docProps/thumbnail.jpeg>
</file>